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4" r:id="rId4"/>
    <p:sldId id="265" r:id="rId5"/>
    <p:sldId id="323" r:id="rId6"/>
    <p:sldId id="324" r:id="rId7"/>
    <p:sldId id="281" r:id="rId8"/>
    <p:sldId id="312" r:id="rId9"/>
    <p:sldId id="332" r:id="rId10"/>
    <p:sldId id="313" r:id="rId11"/>
    <p:sldId id="327" r:id="rId12"/>
    <p:sldId id="328" r:id="rId13"/>
    <p:sldId id="329" r:id="rId14"/>
    <p:sldId id="330" r:id="rId15"/>
    <p:sldId id="325" r:id="rId16"/>
    <p:sldId id="331" r:id="rId17"/>
    <p:sldId id="326" r:id="rId18"/>
    <p:sldId id="334" r:id="rId19"/>
    <p:sldId id="335" r:id="rId20"/>
    <p:sldId id="336" r:id="rId21"/>
    <p:sldId id="314" r:id="rId22"/>
    <p:sldId id="315" r:id="rId23"/>
    <p:sldId id="340" r:id="rId24"/>
    <p:sldId id="343" r:id="rId25"/>
    <p:sldId id="341" r:id="rId26"/>
    <p:sldId id="342" r:id="rId27"/>
    <p:sldId id="317" r:id="rId28"/>
    <p:sldId id="309" r:id="rId29"/>
    <p:sldId id="310" r:id="rId30"/>
    <p:sldId id="318" r:id="rId31"/>
    <p:sldId id="320" r:id="rId32"/>
    <p:sldId id="319" r:id="rId33"/>
    <p:sldId id="311" r:id="rId34"/>
    <p:sldId id="278" r:id="rId35"/>
    <p:sldId id="321" r:id="rId36"/>
    <p:sldId id="322" r:id="rId37"/>
    <p:sldId id="260" r:id="rId38"/>
    <p:sldId id="337" r:id="rId39"/>
    <p:sldId id="338" r:id="rId40"/>
    <p:sldId id="339" r:id="rId41"/>
    <p:sldId id="28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93692"/>
  </p:normalViewPr>
  <p:slideViewPr>
    <p:cSldViewPr snapToGrid="0" snapToObjects="1">
      <p:cViewPr varScale="1">
        <p:scale>
          <a:sx n="104" d="100"/>
          <a:sy n="104" d="100"/>
        </p:scale>
        <p:origin x="116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1303-24CC-7447-8290-EE87BF298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L6d2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B5857-894A-DF46-8487-5ECCAAE5D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11250"/>
          </a:xfrm>
        </p:spPr>
        <p:txBody>
          <a:bodyPr>
            <a:normAutofit/>
          </a:bodyPr>
          <a:lstStyle/>
          <a:p>
            <a:r>
              <a:rPr lang="en-US" dirty="0"/>
              <a:t>Cu boulder</a:t>
            </a:r>
          </a:p>
          <a:p>
            <a:r>
              <a:rPr lang="en-US" dirty="0" err="1"/>
              <a:t>Csci</a:t>
            </a:r>
            <a:r>
              <a:rPr lang="en-US" dirty="0"/>
              <a:t> 3155: principles of programming languages</a:t>
            </a:r>
          </a:p>
          <a:p>
            <a:r>
              <a:rPr lang="en-US" dirty="0"/>
              <a:t>Summer 2018</a:t>
            </a:r>
          </a:p>
          <a:p>
            <a:r>
              <a:rPr lang="en-US" dirty="0"/>
              <a:t>Spencer wilson</a:t>
            </a:r>
          </a:p>
          <a:p>
            <a:r>
              <a:rPr lang="en-US" dirty="0"/>
              <a:t>07/19/18</a:t>
            </a:r>
          </a:p>
        </p:txBody>
      </p:sp>
    </p:spTree>
    <p:extLst>
      <p:ext uri="{BB962C8B-B14F-4D97-AF65-F5344CB8AC3E}">
        <p14:creationId xmlns:p14="http://schemas.microsoft.com/office/powerpoint/2010/main" val="222453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B66A-AFFA-7143-8E4D-D4C6956F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DADB-0B6B-704D-9E5B-6C039D0F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are use to describe regular languages</a:t>
            </a:r>
          </a:p>
          <a:p>
            <a:endParaRPr lang="en-US" dirty="0"/>
          </a:p>
          <a:p>
            <a:r>
              <a:rPr lang="en-US" dirty="0"/>
              <a:t>They are really popular in programming for their ability to match patterns</a:t>
            </a:r>
          </a:p>
          <a:p>
            <a:pPr lvl="1"/>
            <a:r>
              <a:rPr lang="en-US" dirty="0"/>
              <a:t>How does a website know that you’ve entered</a:t>
            </a:r>
          </a:p>
          <a:p>
            <a:pPr lvl="2"/>
            <a:r>
              <a:rPr lang="en-US" dirty="0"/>
              <a:t>A valid phone number</a:t>
            </a:r>
          </a:p>
          <a:p>
            <a:pPr lvl="2"/>
            <a:r>
              <a:rPr lang="en-US" dirty="0"/>
              <a:t>A valid email</a:t>
            </a:r>
          </a:p>
          <a:p>
            <a:pPr lvl="2"/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886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D502-A8A8-2444-BA69-542366AE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EE64-9E90-2648-A06C-EED386A5C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		{ a }</a:t>
            </a:r>
          </a:p>
          <a:p>
            <a:r>
              <a:rPr lang="en-US" dirty="0"/>
              <a:t>b		{ b }</a:t>
            </a:r>
          </a:p>
          <a:p>
            <a:r>
              <a:rPr lang="en-US" dirty="0"/>
              <a:t>ab		{ ab }</a:t>
            </a:r>
          </a:p>
          <a:p>
            <a:r>
              <a:rPr lang="en-US" dirty="0"/>
              <a:t>.		{ a, b,  c, d, …,z, A, B,…, Z, 0,…9, %, $, …., &lt;any single character&gt;… }</a:t>
            </a:r>
          </a:p>
          <a:p>
            <a:r>
              <a:rPr lang="en-US" dirty="0"/>
              <a:t>a*		{ ‘’, a, aa, </a:t>
            </a:r>
            <a:r>
              <a:rPr lang="en-US" dirty="0" err="1"/>
              <a:t>aaa</a:t>
            </a:r>
            <a:r>
              <a:rPr lang="en-US" dirty="0"/>
              <a:t>, </a:t>
            </a:r>
            <a:r>
              <a:rPr lang="en-US" dirty="0" err="1"/>
              <a:t>aaaa</a:t>
            </a:r>
            <a:r>
              <a:rPr lang="en-US" dirty="0"/>
              <a:t>, …..}</a:t>
            </a:r>
          </a:p>
          <a:p>
            <a:r>
              <a:rPr lang="en-US" dirty="0"/>
              <a:t>ab.*		{ ab, aba, </a:t>
            </a:r>
            <a:r>
              <a:rPr lang="en-US" dirty="0" err="1"/>
              <a:t>abb</a:t>
            </a:r>
            <a:r>
              <a:rPr lang="en-US" dirty="0"/>
              <a:t>, </a:t>
            </a:r>
            <a:r>
              <a:rPr lang="en-US" dirty="0" err="1"/>
              <a:t>abc</a:t>
            </a:r>
            <a:r>
              <a:rPr lang="en-US" dirty="0"/>
              <a:t>,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abe</a:t>
            </a:r>
            <a:r>
              <a:rPr lang="en-US" dirty="0"/>
              <a:t>, …. }</a:t>
            </a:r>
          </a:p>
        </p:txBody>
      </p:sp>
    </p:spTree>
    <p:extLst>
      <p:ext uri="{BB962C8B-B14F-4D97-AF65-F5344CB8AC3E}">
        <p14:creationId xmlns:p14="http://schemas.microsoft.com/office/powerpoint/2010/main" val="323060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1D40-2216-1F48-9F90-CC43C350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Generally -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92A9-5851-9546-B3FF-D8E35B049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!		No string</a:t>
            </a:r>
          </a:p>
          <a:p>
            <a:r>
              <a:rPr lang="en-US" dirty="0"/>
              <a:t>#		empty string</a:t>
            </a:r>
          </a:p>
          <a:p>
            <a:r>
              <a:rPr lang="en-US" dirty="0"/>
              <a:t>.		Single char</a:t>
            </a:r>
          </a:p>
          <a:p>
            <a:r>
              <a:rPr lang="en-US" dirty="0"/>
              <a:t>&lt;char&gt;	exactly on of the char provided 	e.g. 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BC31-CCE7-6540-B196-71934A44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-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26CF-44A0-4745-BC82-3170AC84F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4938"/>
          </a:xfrm>
        </p:spPr>
        <p:txBody>
          <a:bodyPr>
            <a:normAutofit/>
          </a:bodyPr>
          <a:lstStyle/>
          <a:p>
            <a:r>
              <a:rPr lang="en-US" dirty="0"/>
              <a:t>~ re		not re</a:t>
            </a:r>
          </a:p>
          <a:p>
            <a:r>
              <a:rPr lang="en-US" dirty="0"/>
              <a:t>re ?		option for re</a:t>
            </a:r>
          </a:p>
          <a:p>
            <a:r>
              <a:rPr lang="en-US" dirty="0"/>
              <a:t>re *		0-or-many re</a:t>
            </a:r>
          </a:p>
          <a:p>
            <a:r>
              <a:rPr lang="en-US" dirty="0"/>
              <a:t>re +		1-or-many re</a:t>
            </a:r>
          </a:p>
          <a:p>
            <a:r>
              <a:rPr lang="en-US" dirty="0"/>
              <a:t>re</a:t>
            </a:r>
            <a:r>
              <a:rPr lang="en-US" baseline="-25000" dirty="0"/>
              <a:t>1 </a:t>
            </a:r>
            <a:r>
              <a:rPr lang="en-US" dirty="0"/>
              <a:t>re</a:t>
            </a:r>
            <a:r>
              <a:rPr lang="en-US" baseline="-25000" dirty="0"/>
              <a:t>2</a:t>
            </a:r>
            <a:r>
              <a:rPr lang="en-US" dirty="0"/>
              <a:t> 	concatenate re1 and re2		e.g.	ab</a:t>
            </a:r>
          </a:p>
          <a:p>
            <a:r>
              <a:rPr lang="en-US" dirty="0"/>
              <a:t>re</a:t>
            </a:r>
            <a:r>
              <a:rPr lang="en-US" baseline="-25000" dirty="0"/>
              <a:t>1 </a:t>
            </a:r>
            <a:r>
              <a:rPr lang="en-US" dirty="0"/>
              <a:t>| re</a:t>
            </a:r>
            <a:r>
              <a:rPr lang="en-US" baseline="-25000" dirty="0"/>
              <a:t>2		</a:t>
            </a:r>
            <a:r>
              <a:rPr lang="en-US" dirty="0"/>
              <a:t>Union re1 and re2</a:t>
            </a:r>
          </a:p>
          <a:p>
            <a:r>
              <a:rPr lang="en-US" dirty="0"/>
              <a:t>re</a:t>
            </a:r>
            <a:r>
              <a:rPr lang="en-US" baseline="-25000" dirty="0"/>
              <a:t>1 </a:t>
            </a:r>
            <a:r>
              <a:rPr lang="en-US" dirty="0"/>
              <a:t>&amp; re</a:t>
            </a:r>
            <a:r>
              <a:rPr lang="en-US" baseline="-25000" dirty="0"/>
              <a:t>2</a:t>
            </a:r>
            <a:r>
              <a:rPr lang="en-US" dirty="0"/>
              <a:t>	Intersect of re1 and re2</a:t>
            </a:r>
          </a:p>
          <a:p>
            <a:r>
              <a:rPr lang="en-US" dirty="0"/>
              <a:t>( re )		enforce order on re</a:t>
            </a:r>
          </a:p>
        </p:txBody>
      </p:sp>
    </p:spTree>
    <p:extLst>
      <p:ext uri="{BB962C8B-B14F-4D97-AF65-F5344CB8AC3E}">
        <p14:creationId xmlns:p14="http://schemas.microsoft.com/office/powerpoint/2010/main" val="392988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E080-9390-D540-B035-D0F291BB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1F5-A7E3-924B-AFC3-F66C1EFC8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Beyond the scope of our lab this also has…</a:t>
            </a:r>
          </a:p>
          <a:p>
            <a:r>
              <a:rPr lang="en-US" dirty="0"/>
              <a:t>Ranges 		[a-c]		{ a, b, c }</a:t>
            </a:r>
            <a:br>
              <a:rPr lang="en-US" dirty="0"/>
            </a:br>
            <a:r>
              <a:rPr lang="en-US" dirty="0"/>
              <a:t>			[a-c, A-C]	{ a, b, c, A, B, C } 	</a:t>
            </a:r>
          </a:p>
          <a:p>
            <a:r>
              <a:rPr lang="en-US" dirty="0"/>
              <a:t>Repetition		a{5}		{ </a:t>
            </a:r>
            <a:r>
              <a:rPr lang="en-US" dirty="0" err="1"/>
              <a:t>aaaaa</a:t>
            </a:r>
            <a:r>
              <a:rPr lang="en-US" dirty="0"/>
              <a:t> }</a:t>
            </a:r>
            <a:br>
              <a:rPr lang="en-US" dirty="0"/>
            </a:br>
            <a:r>
              <a:rPr lang="en-US" dirty="0"/>
              <a:t>			a{2,5}		{ aa, </a:t>
            </a:r>
            <a:r>
              <a:rPr lang="en-US" dirty="0" err="1"/>
              <a:t>aaa</a:t>
            </a:r>
            <a:r>
              <a:rPr lang="en-US" dirty="0"/>
              <a:t>, </a:t>
            </a:r>
            <a:r>
              <a:rPr lang="en-US" dirty="0" err="1"/>
              <a:t>aaaa</a:t>
            </a:r>
            <a:r>
              <a:rPr lang="en-US" dirty="0"/>
              <a:t>, </a:t>
            </a:r>
            <a:r>
              <a:rPr lang="en-US" dirty="0" err="1"/>
              <a:t>aaaaa</a:t>
            </a:r>
            <a:r>
              <a:rPr lang="en-US" dirty="0"/>
              <a:t> }</a:t>
            </a:r>
          </a:p>
          <a:p>
            <a:r>
              <a:rPr lang="en-US" dirty="0"/>
              <a:t>much MUCH more</a:t>
            </a:r>
          </a:p>
          <a:p>
            <a:r>
              <a:rPr lang="en-US" dirty="0"/>
              <a:t>The syntax changes by the PL</a:t>
            </a:r>
          </a:p>
        </p:txBody>
      </p:sp>
    </p:spTree>
    <p:extLst>
      <p:ext uri="{BB962C8B-B14F-4D97-AF65-F5344CB8AC3E}">
        <p14:creationId xmlns:p14="http://schemas.microsoft.com/office/powerpoint/2010/main" val="565754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77A9-67F9-CE4C-A71F-55240100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2B5A-6F49-F448-B7DD-852103DF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Regex a concept and a programming language that has been integrated to many other languages</a:t>
            </a:r>
          </a:p>
          <a:p>
            <a:r>
              <a:rPr lang="en-US" dirty="0"/>
              <a:t>Its likely available in every PL that you’ve ever used</a:t>
            </a:r>
          </a:p>
          <a:p>
            <a:r>
              <a:rPr lang="en-US" dirty="0"/>
              <a:t>The syntax varies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6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448E-8F70-5A48-A22C-910EE2A7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AA06-EC77-BF48-9BD4-36FCC3B4B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practice you can use regex to test</a:t>
            </a:r>
          </a:p>
          <a:p>
            <a:pPr lvl="1"/>
            <a:r>
              <a:rPr lang="en-US" dirty="0"/>
              <a:t>partial patterns</a:t>
            </a:r>
          </a:p>
          <a:p>
            <a:pPr lvl="1"/>
            <a:r>
              <a:rPr lang="en-US" dirty="0"/>
              <a:t>Prefix patterns</a:t>
            </a:r>
          </a:p>
          <a:p>
            <a:pPr lvl="1"/>
            <a:r>
              <a:rPr lang="en-US" dirty="0"/>
              <a:t>Suffix patterns</a:t>
            </a:r>
          </a:p>
          <a:p>
            <a:r>
              <a:rPr lang="en-US" dirty="0"/>
              <a:t>In our lab we only allow the testing of complete patterns… you can still create the others</a:t>
            </a:r>
          </a:p>
          <a:p>
            <a:pPr lvl="1"/>
            <a:r>
              <a:rPr lang="en-US" dirty="0"/>
              <a:t>Partial patterns	/^ .* RE .* $/</a:t>
            </a:r>
          </a:p>
          <a:p>
            <a:pPr lvl="1"/>
            <a:r>
              <a:rPr lang="en-US" dirty="0"/>
              <a:t>Prefix patterns	/^ RE .* $/</a:t>
            </a:r>
          </a:p>
          <a:p>
            <a:pPr lvl="1"/>
            <a:r>
              <a:rPr lang="en-US" dirty="0"/>
              <a:t>Suffix patterns	/^ .* RE $/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43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1A2C-3335-8C40-8F1E-9C0DF7FA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regex in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18A6-A2E5-9E48-A7ED-4C8123E1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784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true JavaScript….</a:t>
            </a:r>
          </a:p>
          <a:p>
            <a:r>
              <a:rPr lang="en-US" dirty="0"/>
              <a:t>/^re$/.test(v)		returns true or false</a:t>
            </a:r>
          </a:p>
          <a:p>
            <a:r>
              <a:rPr lang="en-US" dirty="0"/>
              <a:t>/^a$/.test(“a”)		true</a:t>
            </a:r>
          </a:p>
          <a:p>
            <a:r>
              <a:rPr lang="en-US" dirty="0"/>
              <a:t>/^a$/.test(“b”)		false</a:t>
            </a:r>
          </a:p>
          <a:p>
            <a:r>
              <a:rPr lang="en-US" dirty="0"/>
              <a:t>/^a$/.test(“A”)		false</a:t>
            </a:r>
          </a:p>
          <a:p>
            <a:r>
              <a:rPr lang="en-US" dirty="0"/>
              <a:t>/^.$/.test(“a”)		true</a:t>
            </a:r>
          </a:p>
          <a:p>
            <a:r>
              <a:rPr lang="en-US" dirty="0"/>
              <a:t>/^.$/.test(“b”)		true</a:t>
            </a:r>
          </a:p>
          <a:p>
            <a:r>
              <a:rPr lang="en-US" dirty="0"/>
              <a:t>/^.$/.test(“A”)		true</a:t>
            </a:r>
          </a:p>
          <a:p>
            <a:r>
              <a:rPr lang="en-US" dirty="0"/>
              <a:t>/^.$/.test(“AF”)		false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1A2C-3335-8C40-8F1E-9C0DF7FA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regex in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18A6-A2E5-9E48-A7ED-4C8123E1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78441"/>
          </a:xfrm>
        </p:spPr>
        <p:txBody>
          <a:bodyPr>
            <a:normAutofit/>
          </a:bodyPr>
          <a:lstStyle/>
          <a:p>
            <a:r>
              <a:rPr lang="en-US" dirty="0"/>
              <a:t>Recall</a:t>
            </a:r>
          </a:p>
          <a:p>
            <a:pPr lvl="1"/>
            <a:r>
              <a:rPr lang="en-US" dirty="0"/>
              <a:t>a			{ a }</a:t>
            </a:r>
          </a:p>
          <a:p>
            <a:pPr lvl="1"/>
            <a:endParaRPr lang="en-US" dirty="0"/>
          </a:p>
          <a:p>
            <a:r>
              <a:rPr lang="en-US" dirty="0"/>
              <a:t>/^a$/.test(“a”)		true</a:t>
            </a:r>
          </a:p>
          <a:p>
            <a:r>
              <a:rPr lang="en-US" dirty="0"/>
              <a:t>/^a$/.test(“b”)		false</a:t>
            </a:r>
          </a:p>
          <a:p>
            <a:r>
              <a:rPr lang="en-US" dirty="0"/>
              <a:t>/^a$/.test(“A”)		false</a:t>
            </a:r>
          </a:p>
          <a:p>
            <a:endParaRPr lang="en-US" dirty="0"/>
          </a:p>
          <a:p>
            <a:r>
              <a:rPr lang="en-US" dirty="0"/>
              <a:t>Do you agree?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3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1A2C-3335-8C40-8F1E-9C0DF7FA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regex in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18A6-A2E5-9E48-A7ED-4C8123E1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Recall</a:t>
            </a:r>
          </a:p>
          <a:p>
            <a:pPr lvl="1"/>
            <a:r>
              <a:rPr lang="en-US" dirty="0"/>
              <a:t>.			 { a, b,  c, d, …,z, A, B,…, Z, 0,…9, %, $, …., &lt;any single character&gt;… }</a:t>
            </a:r>
          </a:p>
          <a:p>
            <a:pPr lvl="1"/>
            <a:endParaRPr lang="en-US" dirty="0"/>
          </a:p>
          <a:p>
            <a:r>
              <a:rPr lang="en-US" dirty="0"/>
              <a:t>/^ . $/.test(“a”)		true</a:t>
            </a:r>
          </a:p>
          <a:p>
            <a:r>
              <a:rPr lang="en-US" dirty="0"/>
              <a:t>/^ . $/.test(“b”)		true</a:t>
            </a:r>
          </a:p>
          <a:p>
            <a:r>
              <a:rPr lang="en-US" dirty="0"/>
              <a:t>/^ . $/.test(“A”)		true</a:t>
            </a:r>
          </a:p>
          <a:p>
            <a:r>
              <a:rPr lang="en-US" dirty="0"/>
              <a:t>/^ . $/.test(“AB”)	false</a:t>
            </a:r>
          </a:p>
          <a:p>
            <a:endParaRPr lang="en-US" dirty="0"/>
          </a:p>
          <a:p>
            <a:r>
              <a:rPr lang="en-US" dirty="0"/>
              <a:t>Do you agree?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7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322-A819-914A-A344-B1D4FABA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1073-70B8-5849-9901-66CC7DB3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  <a:p>
            <a:r>
              <a:rPr lang="en-US" dirty="0"/>
              <a:t>Regular expressions</a:t>
            </a:r>
          </a:p>
          <a:p>
            <a:r>
              <a:rPr lang="en-US" dirty="0"/>
              <a:t>BNF</a:t>
            </a:r>
          </a:p>
          <a:p>
            <a:r>
              <a:rPr lang="en-US" dirty="0"/>
              <a:t>Our Lab</a:t>
            </a:r>
          </a:p>
        </p:txBody>
      </p:sp>
    </p:spTree>
    <p:extLst>
      <p:ext uri="{BB962C8B-B14F-4D97-AF65-F5344CB8AC3E}">
        <p14:creationId xmlns:p14="http://schemas.microsoft.com/office/powerpoint/2010/main" val="273567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3440-BAA1-E247-A3B1-E9CFA99CE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F4C65-ABE2-D34E-A271-1123A8FF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278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Lab 6 you need to implement a function named text</a:t>
            </a:r>
          </a:p>
          <a:p>
            <a:r>
              <a:rPr lang="en-US" dirty="0"/>
              <a:t>It takes in a </a:t>
            </a:r>
            <a:r>
              <a:rPr lang="en-US" dirty="0" err="1"/>
              <a:t>RegExpr</a:t>
            </a:r>
            <a:endParaRPr lang="en-US" dirty="0"/>
          </a:p>
          <a:p>
            <a:pPr lvl="1"/>
            <a:r>
              <a:rPr lang="en-US" dirty="0" err="1"/>
              <a:t>RegExpr</a:t>
            </a:r>
            <a:r>
              <a:rPr lang="en-US" dirty="0"/>
              <a:t> is an AST that we create over our subset of </a:t>
            </a:r>
            <a:r>
              <a:rPr lang="en-US" dirty="0" err="1"/>
              <a:t>RegEx</a:t>
            </a:r>
            <a:r>
              <a:rPr lang="en-US" dirty="0"/>
              <a:t> that we are interested in</a:t>
            </a:r>
          </a:p>
          <a:p>
            <a:r>
              <a:rPr lang="en-US" dirty="0"/>
              <a:t>It also takes in a List[Char]</a:t>
            </a:r>
          </a:p>
          <a:p>
            <a:pPr lvl="1"/>
            <a:r>
              <a:rPr lang="en-US" dirty="0"/>
              <a:t>Essentially a string</a:t>
            </a:r>
          </a:p>
          <a:p>
            <a:r>
              <a:rPr lang="en-US" dirty="0"/>
              <a:t>It tests, does the List[Char] exist in the language described by the </a:t>
            </a:r>
            <a:r>
              <a:rPr lang="en-US" dirty="0" err="1"/>
              <a:t>RegExpr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Operational Semantic:	</a:t>
            </a:r>
            <a:r>
              <a:rPr lang="en-US" dirty="0" err="1"/>
              <a:t>re.test</a:t>
            </a:r>
            <a:r>
              <a:rPr lang="en-US" dirty="0"/>
              <a:t>(s) = b</a:t>
            </a:r>
          </a:p>
          <a:p>
            <a:r>
              <a:rPr lang="en-US" dirty="0"/>
              <a:t>You could* write inference rules if you wanted… they might help you, they might not</a:t>
            </a:r>
          </a:p>
        </p:txBody>
      </p:sp>
    </p:spTree>
    <p:extLst>
      <p:ext uri="{BB962C8B-B14F-4D97-AF65-F5344CB8AC3E}">
        <p14:creationId xmlns:p14="http://schemas.microsoft.com/office/powerpoint/2010/main" val="79911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Regular languages, </a:t>
            </a:r>
            <a:r>
              <a:rPr lang="en-US" dirty="0" err="1"/>
              <a:t>Regualr</a:t>
            </a:r>
            <a:r>
              <a:rPr lang="en-US" dirty="0"/>
              <a:t> Expressions, </a:t>
            </a:r>
            <a:r>
              <a:rPr lang="en-US" dirty="0" err="1"/>
              <a:t>RegEx</a:t>
            </a:r>
            <a:r>
              <a:rPr lang="en-US" dirty="0"/>
              <a:t>, </a:t>
            </a:r>
            <a:r>
              <a:rPr lang="en-US" dirty="0" err="1"/>
              <a:t>RegExpr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those are all different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7646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D2F6-1CAA-4E4E-B348-636AA58C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7B0A-5273-BE4B-AA56-AFD6D04D9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Projector….</a:t>
            </a:r>
          </a:p>
        </p:txBody>
      </p:sp>
    </p:spTree>
    <p:extLst>
      <p:ext uri="{BB962C8B-B14F-4D97-AF65-F5344CB8AC3E}">
        <p14:creationId xmlns:p14="http://schemas.microsoft.com/office/powerpoint/2010/main" val="380495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6E08C-D86D-B04B-8425-5420548C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31108" y="980817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A1F11-B92B-3443-B969-735BAFF7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98641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ED1EC-F3AE-1C43-8D75-815FBB83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8164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8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EE9D4-D60C-AA42-B84D-3553D029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1757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1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E7080-4D5A-A04B-AA83-658DADDB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71985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96D1A-33C2-504F-96E9-B1DCE5F30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38511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70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Topic…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207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D2F6-1CAA-4E4E-B348-636AA58C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7B0A-5273-BE4B-AA56-AFD6D04D9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15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B66A-AFFA-7143-8E4D-D4C6956F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DADB-0B6B-704D-9E5B-6C039D0F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lab 6 you will create a parser for Regular Expression</a:t>
            </a:r>
          </a:p>
          <a:p>
            <a:r>
              <a:rPr lang="en-US" dirty="0"/>
              <a:t>i.e. you will write code which will take in strings over regular expressions and turn them into an AST that is representative of the provided Regular expression</a:t>
            </a:r>
          </a:p>
          <a:p>
            <a:endParaRPr lang="en-US" dirty="0"/>
          </a:p>
          <a:p>
            <a:r>
              <a:rPr lang="en-US" dirty="0"/>
              <a:t>Our AST is named </a:t>
            </a:r>
            <a:r>
              <a:rPr lang="en-US" dirty="0" err="1"/>
              <a:t>RegExpr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4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D2F6-1CAA-4E4E-B348-636AA58C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7B0A-5273-BE4B-AA56-AFD6D04D9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0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8374-6BD8-154C-B51E-AD20E7EC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675A-34C2-4B40-B2D5-CC4EA52C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logical order to implementing the parser and then implementing the comparison tester</a:t>
            </a:r>
          </a:p>
          <a:p>
            <a:r>
              <a:rPr lang="en-US" dirty="0"/>
              <a:t>BUT… Writing the parser first might prove very difficult, it’s more challenging</a:t>
            </a:r>
          </a:p>
          <a:p>
            <a:endParaRPr lang="en-US" dirty="0"/>
          </a:p>
          <a:p>
            <a:r>
              <a:rPr lang="en-US" dirty="0"/>
              <a:t>The only thing these have in common is the data structure (our AST, </a:t>
            </a:r>
            <a:r>
              <a:rPr lang="en-US" dirty="0" err="1"/>
              <a:t>RegExpr</a:t>
            </a:r>
            <a:r>
              <a:rPr lang="en-US" dirty="0"/>
              <a:t>). The parser creates the data structure</a:t>
            </a:r>
          </a:p>
          <a:p>
            <a:r>
              <a:rPr lang="en-US" dirty="0"/>
              <a:t>The comparison tester uses the data structure (our AST, </a:t>
            </a:r>
            <a:r>
              <a:rPr lang="en-US" dirty="0" err="1"/>
              <a:t>RegExpr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567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8374-6BD8-154C-B51E-AD20E7EC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675A-34C2-4B40-B2D5-CC4EA52C4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10460335" cy="4199717"/>
          </a:xfrm>
        </p:spPr>
        <p:txBody>
          <a:bodyPr>
            <a:normAutofit/>
          </a:bodyPr>
          <a:lstStyle/>
          <a:p>
            <a:r>
              <a:rPr lang="en-US" dirty="0"/>
              <a:t>As soon as possible write the grammar for the RDP (described in the lab question 3.b.iv., this requires you first complete 3.b.i. and 3.b.iii.)</a:t>
            </a:r>
          </a:p>
          <a:p>
            <a:r>
              <a:rPr lang="en-US" dirty="0"/>
              <a:t>Consider your base cases</a:t>
            </a:r>
          </a:p>
          <a:p>
            <a:r>
              <a:rPr lang="en-US" dirty="0"/>
              <a:t>Then consider your inductive case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8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8374-6BD8-154C-B51E-AD20E7EC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–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675A-34C2-4B40-B2D5-CC4EA52C4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10460335" cy="4199717"/>
          </a:xfrm>
        </p:spPr>
        <p:txBody>
          <a:bodyPr>
            <a:normAutofit/>
          </a:bodyPr>
          <a:lstStyle/>
          <a:p>
            <a:r>
              <a:rPr lang="en-US" dirty="0"/>
              <a:t>Write a test for the comparison thing `test`</a:t>
            </a:r>
          </a:p>
          <a:p>
            <a:r>
              <a:rPr lang="en-US" dirty="0"/>
              <a:t>Implement a solution, recall that here we are just implementing what the AST means, we don’t need to worry about how the AST is constructed</a:t>
            </a:r>
          </a:p>
          <a:p>
            <a:endParaRPr lang="en-US" dirty="0"/>
          </a:p>
          <a:p>
            <a:r>
              <a:rPr lang="en-US" dirty="0"/>
              <a:t>Write a test for the parser that parses the </a:t>
            </a:r>
            <a:r>
              <a:rPr lang="en-US" dirty="0" err="1"/>
              <a:t>RegExp</a:t>
            </a:r>
            <a:r>
              <a:rPr lang="en-US" dirty="0"/>
              <a:t> you used in the first part `re`</a:t>
            </a:r>
          </a:p>
          <a:p>
            <a:r>
              <a:rPr lang="en-US" dirty="0"/>
              <a:t>Implement a solution, recall that here we are just parsing and we don’t care what the AST means</a:t>
            </a:r>
          </a:p>
          <a:p>
            <a:endParaRPr lang="en-US" dirty="0"/>
          </a:p>
          <a:p>
            <a:r>
              <a:rPr lang="en-US" dirty="0"/>
              <a:t>Write an integration tests, or don’t… they shouldn’t really matter but they couldn’t hurt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48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Lab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097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Before class assignment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0736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2AD0-78C5-C249-BD75-CF765F52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</a:t>
            </a:r>
            <a:r>
              <a:rPr lang="en-US" dirty="0" err="1"/>
              <a:t>autograder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8A89A-A0CC-E44D-93E9-430CEA777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lab 4 </a:t>
            </a:r>
            <a:r>
              <a:rPr lang="en-US" dirty="0" err="1"/>
              <a:t>autograder</a:t>
            </a:r>
            <a:r>
              <a:rPr lang="en-US" dirty="0"/>
              <a:t> is live</a:t>
            </a:r>
          </a:p>
          <a:p>
            <a:r>
              <a:rPr lang="en-US" dirty="0"/>
              <a:t>Do your best to get a high score</a:t>
            </a:r>
          </a:p>
          <a:p>
            <a:endParaRPr lang="en-US" dirty="0"/>
          </a:p>
          <a:p>
            <a:r>
              <a:rPr lang="en-US" dirty="0"/>
              <a:t>Due to the logistic issues and me getting this functioning so late in the game, I’ll likely give a push to you grade on the </a:t>
            </a:r>
            <a:r>
              <a:rPr lang="en-US" dirty="0" err="1"/>
              <a:t>autograder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7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1269-9FC8-AD43-B339-AC670EB6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 interview – scheduler is live…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F5CED-75F3-A74E-9601-DA7785E59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Know the conceptual difference between call my name and call by value</a:t>
            </a:r>
          </a:p>
          <a:p>
            <a:pPr lvl="1"/>
            <a:r>
              <a:rPr lang="en-US" dirty="0"/>
              <a:t>Be able to recognize it’s use in Scala or </a:t>
            </a:r>
            <a:r>
              <a:rPr lang="en-US" dirty="0" err="1"/>
              <a:t>JavaScripty</a:t>
            </a:r>
            <a:endParaRPr lang="en-US" dirty="0"/>
          </a:p>
          <a:p>
            <a:pPr lvl="1"/>
            <a:r>
              <a:rPr lang="en-US" dirty="0"/>
              <a:t>Be able to explain why this is useful</a:t>
            </a:r>
          </a:p>
          <a:p>
            <a:r>
              <a:rPr lang="en-US" dirty="0"/>
              <a:t>Know HOFs for List, Map and Option</a:t>
            </a:r>
          </a:p>
          <a:p>
            <a:pPr lvl="1"/>
            <a:r>
              <a:rPr lang="en-US" dirty="0"/>
              <a:t>Definitely know </a:t>
            </a:r>
            <a:r>
              <a:rPr lang="en-US" dirty="0" err="1"/>
              <a:t>foldLeft</a:t>
            </a:r>
            <a:r>
              <a:rPr lang="en-US" dirty="0"/>
              <a:t> and know how to use it</a:t>
            </a:r>
          </a:p>
          <a:p>
            <a:pPr lvl="1"/>
            <a:r>
              <a:rPr lang="en-US" dirty="0"/>
              <a:t>You might be able to solve the problems faster if you also know map, </a:t>
            </a:r>
            <a:r>
              <a:rPr lang="en-US" dirty="0" err="1"/>
              <a:t>foldRight</a:t>
            </a:r>
            <a:r>
              <a:rPr lang="en-US" dirty="0"/>
              <a:t>, exists</a:t>
            </a:r>
          </a:p>
          <a:p>
            <a:pPr lvl="1"/>
            <a:r>
              <a:rPr lang="en-US" dirty="0"/>
              <a:t>You might also benefit from know foreach, </a:t>
            </a:r>
            <a:r>
              <a:rPr lang="en-US" dirty="0" err="1"/>
              <a:t>forall</a:t>
            </a:r>
            <a:r>
              <a:rPr lang="en-US" dirty="0"/>
              <a:t>, and other HOFs</a:t>
            </a:r>
          </a:p>
          <a:p>
            <a:r>
              <a:rPr lang="en-US" dirty="0"/>
              <a:t>Provided a definition of an HOF on a data structure (even if it’s a Tree structure)</a:t>
            </a:r>
          </a:p>
          <a:p>
            <a:pPr lvl="1"/>
            <a:r>
              <a:rPr lang="en-US" dirty="0"/>
              <a:t>Be able to discuss how to use the HOF</a:t>
            </a:r>
          </a:p>
          <a:p>
            <a:pPr lvl="1"/>
            <a:r>
              <a:rPr lang="en-US" dirty="0"/>
              <a:t>Be able to make a reasonable attempt at using the HOF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2802578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9F11-CFEE-FF40-A893-13E3AE23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6DD5B-4A64-B548-99A9-8EC3C644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4 is due Sunday at the latest</a:t>
            </a:r>
          </a:p>
          <a:p>
            <a:r>
              <a:rPr lang="en-US" dirty="0"/>
              <a:t>Lab 4 interview scheduler is live, your interviews are next week</a:t>
            </a:r>
          </a:p>
          <a:p>
            <a:r>
              <a:rPr lang="en-US" dirty="0"/>
              <a:t>Lab 6 is live, I’ll be releasing everything you need ASAP, you have everything that you need for the time being.</a:t>
            </a:r>
          </a:p>
          <a:p>
            <a:r>
              <a:rPr lang="en-US" dirty="0"/>
              <a:t>Lab 6 is due at the end of next week</a:t>
            </a:r>
          </a:p>
          <a:p>
            <a:r>
              <a:rPr lang="en-US" dirty="0"/>
              <a:t>Lab 7 will be released next week, it will be a one week lab</a:t>
            </a:r>
          </a:p>
          <a:p>
            <a:r>
              <a:rPr lang="en-US" dirty="0"/>
              <a:t>After lab 7 is complete we will have a week to prepare for the final exam</a:t>
            </a:r>
          </a:p>
        </p:txBody>
      </p:sp>
    </p:spTree>
    <p:extLst>
      <p:ext uri="{BB962C8B-B14F-4D97-AF65-F5344CB8AC3E}">
        <p14:creationId xmlns:p14="http://schemas.microsoft.com/office/powerpoint/2010/main" val="373677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B8AF-4201-9242-8B05-EFE6F3EC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L6D2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2BA0-FA26-124D-A76C-ABA0C00C7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bug</a:t>
            </a:r>
          </a:p>
          <a:p>
            <a:r>
              <a:rPr lang="en-US" dirty="0"/>
              <a:t>The quiz closed early</a:t>
            </a:r>
          </a:p>
          <a:p>
            <a:r>
              <a:rPr lang="en-US" dirty="0"/>
              <a:t>Sorry</a:t>
            </a:r>
          </a:p>
          <a:p>
            <a:r>
              <a:rPr lang="en-US" dirty="0"/>
              <a:t>I’ve extended it’s due date</a:t>
            </a:r>
          </a:p>
          <a:p>
            <a:r>
              <a:rPr lang="en-US" dirty="0"/>
              <a:t>It’s now due by tomorrow at 5:15 pm</a:t>
            </a:r>
          </a:p>
        </p:txBody>
      </p:sp>
    </p:spTree>
    <p:extLst>
      <p:ext uri="{BB962C8B-B14F-4D97-AF65-F5344CB8AC3E}">
        <p14:creationId xmlns:p14="http://schemas.microsoft.com/office/powerpoint/2010/main" val="676724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91D9-AF60-3E46-81AC-D0B227A4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20FB1-DE03-414A-B6F0-87EF5E20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200843" cy="3903154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Im</a:t>
            </a:r>
            <a:r>
              <a:rPr lang="en-US" dirty="0"/>
              <a:t> still building lab 7</a:t>
            </a:r>
          </a:p>
          <a:p>
            <a:r>
              <a:rPr lang="en-US" dirty="0" err="1"/>
              <a:t>Im</a:t>
            </a:r>
            <a:r>
              <a:rPr lang="en-US" dirty="0"/>
              <a:t> thinking</a:t>
            </a:r>
          </a:p>
          <a:p>
            <a:pPr lvl="1"/>
            <a:r>
              <a:rPr lang="en-US" dirty="0"/>
              <a:t>Monads</a:t>
            </a:r>
          </a:p>
          <a:p>
            <a:pPr lvl="1"/>
            <a:r>
              <a:rPr lang="en-US" dirty="0"/>
              <a:t>HOF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/>
              <a:t>Parallelism </a:t>
            </a:r>
          </a:p>
          <a:p>
            <a:pPr lvl="2"/>
            <a:r>
              <a:rPr lang="en-US" dirty="0">
                <a:sym typeface="Wingdings" pitchFamily="2" charset="2"/>
              </a:rPr>
              <a:t>Scala has a library of ??Promises??, knowing them might be useful for your career</a:t>
            </a:r>
          </a:p>
          <a:p>
            <a:pPr lvl="2"/>
            <a:r>
              <a:rPr lang="en-US" dirty="0"/>
              <a:t>It’s a useful skill that we don’t cover much here</a:t>
            </a:r>
          </a:p>
          <a:p>
            <a:pPr lvl="2"/>
            <a:r>
              <a:rPr lang="en-US" dirty="0"/>
              <a:t>See Scratch file</a:t>
            </a:r>
          </a:p>
        </p:txBody>
      </p:sp>
    </p:spTree>
    <p:extLst>
      <p:ext uri="{BB962C8B-B14F-4D97-AF65-F5344CB8AC3E}">
        <p14:creationId xmlns:p14="http://schemas.microsoft.com/office/powerpoint/2010/main" val="3287265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B66A-AFFA-7143-8E4D-D4C6956F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DADB-0B6B-704D-9E5B-6C039D0F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73857"/>
          </a:xfrm>
        </p:spPr>
        <p:txBody>
          <a:bodyPr/>
          <a:lstStyle/>
          <a:p>
            <a:r>
              <a:rPr lang="en-US" dirty="0"/>
              <a:t>There are arithmetic languages</a:t>
            </a:r>
          </a:p>
          <a:p>
            <a:pPr lvl="1"/>
            <a:r>
              <a:rPr lang="en-US" dirty="0"/>
              <a:t>Regular languages</a:t>
            </a:r>
          </a:p>
          <a:p>
            <a:pPr lvl="1"/>
            <a:r>
              <a:rPr lang="en-US" dirty="0"/>
              <a:t>Context free languages</a:t>
            </a:r>
          </a:p>
          <a:p>
            <a:pPr lvl="1"/>
            <a:r>
              <a:rPr lang="en-US" dirty="0"/>
              <a:t>Context Sensitive languages</a:t>
            </a:r>
          </a:p>
          <a:p>
            <a:r>
              <a:rPr lang="en-US" dirty="0"/>
              <a:t>There are computer languages</a:t>
            </a:r>
          </a:p>
          <a:p>
            <a:pPr lvl="1"/>
            <a:r>
              <a:rPr lang="en-US" dirty="0"/>
              <a:t>Object oriented</a:t>
            </a:r>
          </a:p>
          <a:p>
            <a:pPr lvl="1"/>
            <a:r>
              <a:rPr lang="en-US" dirty="0"/>
              <a:t>Functional</a:t>
            </a:r>
          </a:p>
          <a:p>
            <a:r>
              <a:rPr lang="en-US" dirty="0"/>
              <a:t>There are human languages (polymorphic, fusional, agglutinative, ??isomorphic??)</a:t>
            </a:r>
          </a:p>
        </p:txBody>
      </p:sp>
    </p:spTree>
    <p:extLst>
      <p:ext uri="{BB962C8B-B14F-4D97-AF65-F5344CB8AC3E}">
        <p14:creationId xmlns:p14="http://schemas.microsoft.com/office/powerpoint/2010/main" val="3041897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E331-FB55-B647-9D32-D57BF5E5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5F19C-375B-1149-8A00-2A8705914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altering the professionalism extra credit assignment</a:t>
            </a:r>
          </a:p>
          <a:p>
            <a:r>
              <a:rPr lang="en-US" dirty="0"/>
              <a:t>Something about networking</a:t>
            </a:r>
          </a:p>
          <a:p>
            <a:pPr lvl="1"/>
            <a:r>
              <a:rPr lang="en-US" dirty="0" err="1"/>
              <a:t>Meetup.com</a:t>
            </a:r>
            <a:endParaRPr lang="en-US" dirty="0"/>
          </a:p>
          <a:p>
            <a:pPr lvl="1"/>
            <a:r>
              <a:rPr lang="en-US" dirty="0"/>
              <a:t>Spark</a:t>
            </a:r>
          </a:p>
          <a:p>
            <a:pPr lvl="1"/>
            <a:r>
              <a:rPr lang="en-US" dirty="0"/>
              <a:t>Silicon flatiron</a:t>
            </a:r>
          </a:p>
          <a:p>
            <a:pPr lvl="1"/>
            <a:r>
              <a:rPr lang="en-US" dirty="0"/>
              <a:t>… others….</a:t>
            </a:r>
          </a:p>
        </p:txBody>
      </p:sp>
    </p:spTree>
    <p:extLst>
      <p:ext uri="{BB962C8B-B14F-4D97-AF65-F5344CB8AC3E}">
        <p14:creationId xmlns:p14="http://schemas.microsoft.com/office/powerpoint/2010/main" val="1075257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Lab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017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3872-9597-2649-AB49-811B4922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25B20-9109-BC48-B88D-7700F9E5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Regular languages</a:t>
            </a:r>
          </a:p>
          <a:p>
            <a:pPr lvl="1"/>
            <a:r>
              <a:rPr lang="en-US" dirty="0"/>
              <a:t>2*    			{ 2</a:t>
            </a:r>
            <a:r>
              <a:rPr lang="en-US" baseline="30000" dirty="0"/>
              <a:t>n</a:t>
            </a:r>
            <a:r>
              <a:rPr lang="en-US" dirty="0"/>
              <a:t> |  n &gt;= 0 }</a:t>
            </a:r>
          </a:p>
          <a:p>
            <a:r>
              <a:rPr lang="en-US" dirty="0"/>
              <a:t>Context free languages</a:t>
            </a:r>
          </a:p>
          <a:p>
            <a:pPr lvl="1"/>
            <a:r>
              <a:rPr lang="en-US" dirty="0"/>
              <a:t>S ::= 2S3 | \epsilon		 { 2</a:t>
            </a:r>
            <a:r>
              <a:rPr lang="en-US" baseline="30000" dirty="0"/>
              <a:t>n</a:t>
            </a:r>
            <a:r>
              <a:rPr lang="en-US" dirty="0"/>
              <a:t>3</a:t>
            </a:r>
            <a:r>
              <a:rPr lang="en-US" baseline="30000" dirty="0"/>
              <a:t>n</a:t>
            </a:r>
            <a:r>
              <a:rPr lang="en-US" dirty="0"/>
              <a:t> |  n &gt;= 0 }</a:t>
            </a:r>
          </a:p>
          <a:p>
            <a:r>
              <a:rPr lang="en-US" dirty="0"/>
              <a:t>Context Sensitive languages</a:t>
            </a:r>
          </a:p>
          <a:p>
            <a:pPr lvl="1"/>
            <a:r>
              <a:rPr lang="en-US" dirty="0"/>
              <a:t>I forget the grammar...		 { 2</a:t>
            </a:r>
            <a:r>
              <a:rPr lang="en-US" baseline="30000" dirty="0"/>
              <a:t>n</a:t>
            </a:r>
            <a:r>
              <a:rPr lang="en-US" dirty="0"/>
              <a:t>3</a:t>
            </a:r>
            <a:r>
              <a:rPr lang="en-US" baseline="30000" dirty="0"/>
              <a:t>n</a:t>
            </a:r>
            <a:r>
              <a:rPr lang="en-US" dirty="0"/>
              <a:t>4</a:t>
            </a:r>
            <a:r>
              <a:rPr lang="en-US" baseline="30000" dirty="0"/>
              <a:t>n</a:t>
            </a:r>
            <a:r>
              <a:rPr lang="en-US" dirty="0"/>
              <a:t> |  n &gt;= 0 }</a:t>
            </a:r>
            <a:br>
              <a:rPr lang="en-US" dirty="0"/>
            </a:br>
            <a:r>
              <a:rPr lang="en-US" dirty="0"/>
              <a:t>I’ll have it on Monday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0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980D-531E-4741-8919-BCB22065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think these are cool?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F4A7C-81A3-4947-81C3-48E07825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03375"/>
            <a:ext cx="9603275" cy="3656019"/>
          </a:xfrm>
        </p:spPr>
        <p:txBody>
          <a:bodyPr/>
          <a:lstStyle/>
          <a:p>
            <a:r>
              <a:rPr lang="en-US" dirty="0"/>
              <a:t>We actually have a course Theory of Computation</a:t>
            </a:r>
          </a:p>
          <a:p>
            <a:r>
              <a:rPr lang="en-US" dirty="0"/>
              <a:t>It covers</a:t>
            </a:r>
          </a:p>
          <a:p>
            <a:pPr lvl="1"/>
            <a:r>
              <a:rPr lang="en-US" dirty="0"/>
              <a:t>The 3 arithmetic languages</a:t>
            </a:r>
          </a:p>
          <a:p>
            <a:pPr lvl="1"/>
            <a:r>
              <a:rPr lang="en-US" dirty="0"/>
              <a:t>The machines that we can build with each of them</a:t>
            </a:r>
          </a:p>
          <a:p>
            <a:pPr lvl="1"/>
            <a:r>
              <a:rPr lang="en-US" dirty="0"/>
              <a:t>Their advantages and disadvantages</a:t>
            </a:r>
          </a:p>
          <a:p>
            <a:pPr lvl="1"/>
            <a:r>
              <a:rPr lang="en-US" dirty="0"/>
              <a:t>Their history (Think Allen Turing in Enigma)</a:t>
            </a:r>
          </a:p>
          <a:p>
            <a:pPr lvl="1"/>
            <a:r>
              <a:rPr lang="en-US" dirty="0"/>
              <a:t>Their application in the real world</a:t>
            </a:r>
          </a:p>
          <a:p>
            <a:r>
              <a:rPr lang="en-US" dirty="0"/>
              <a:t>The course changes a LOT based on who is teaching but it’s typically a great course.</a:t>
            </a:r>
          </a:p>
        </p:txBody>
      </p:sp>
    </p:spTree>
    <p:extLst>
      <p:ext uri="{BB962C8B-B14F-4D97-AF65-F5344CB8AC3E}">
        <p14:creationId xmlns:p14="http://schemas.microsoft.com/office/powerpoint/2010/main" val="63183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3AB8-2256-834F-8092-250BA27C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F5A2E-2E01-D44B-9B9C-3120572C5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0814-03B7-224E-BFD7-BC5EC10DD0E2}"/>
              </a:ext>
            </a:extLst>
          </p:cNvPr>
          <p:cNvSpPr txBox="1"/>
          <p:nvPr/>
        </p:nvSpPr>
        <p:spPr>
          <a:xfrm rot="976477">
            <a:off x="8983362" y="1375047"/>
            <a:ext cx="103906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418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D2F6-1CAA-4E4E-B348-636AA58C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7B0A-5273-BE4B-AA56-AFD6D04D9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5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BD4F-D5B5-5946-B830-3054D6D6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8EE0-49AD-884B-8648-D4563C9D7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regex white space matters</a:t>
            </a:r>
          </a:p>
          <a:p>
            <a:r>
              <a:rPr lang="en-US" dirty="0"/>
              <a:t>But if I write the slides without white space it becomes really difficult to read</a:t>
            </a:r>
          </a:p>
          <a:p>
            <a:r>
              <a:rPr lang="en-US" dirty="0"/>
              <a:t>I’ve added white space for legibility. So bear this in mind when reviewing the slides</a:t>
            </a:r>
          </a:p>
        </p:txBody>
      </p:sp>
    </p:spTree>
    <p:extLst>
      <p:ext uri="{BB962C8B-B14F-4D97-AF65-F5344CB8AC3E}">
        <p14:creationId xmlns:p14="http://schemas.microsoft.com/office/powerpoint/2010/main" val="14963476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1319</TotalTime>
  <Words>1048</Words>
  <Application>Microsoft Macintosh PowerPoint</Application>
  <PresentationFormat>Widescreen</PresentationFormat>
  <Paragraphs>223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Gill Sans MT</vt:lpstr>
      <vt:lpstr>Wingdings</vt:lpstr>
      <vt:lpstr>Gallery</vt:lpstr>
      <vt:lpstr>L6d2</vt:lpstr>
      <vt:lpstr>PLAN</vt:lpstr>
      <vt:lpstr>Languages</vt:lpstr>
      <vt:lpstr>Types of languages</vt:lpstr>
      <vt:lpstr>arithmetic languages</vt:lpstr>
      <vt:lpstr>Do you think these are cool?</vt:lpstr>
      <vt:lpstr>Questions?</vt:lpstr>
      <vt:lpstr>Regular expression</vt:lpstr>
      <vt:lpstr>Note</vt:lpstr>
      <vt:lpstr>Regular expressions</vt:lpstr>
      <vt:lpstr>examples</vt:lpstr>
      <vt:lpstr>Generally - atoms</vt:lpstr>
      <vt:lpstr>General - operations</vt:lpstr>
      <vt:lpstr>Extended</vt:lpstr>
      <vt:lpstr>Regex</vt:lpstr>
      <vt:lpstr>Regex in practice</vt:lpstr>
      <vt:lpstr>Testing regex in javascript</vt:lpstr>
      <vt:lpstr>Testing regex in javascript</vt:lpstr>
      <vt:lpstr>Testing regex in javascript</vt:lpstr>
      <vt:lpstr>Test</vt:lpstr>
      <vt:lpstr>Questions?</vt:lpstr>
      <vt:lpstr>BNF</vt:lpstr>
      <vt:lpstr>PowerPoint Presentation</vt:lpstr>
      <vt:lpstr>PowerPoint Presentation</vt:lpstr>
      <vt:lpstr>PowerPoint Presentation</vt:lpstr>
      <vt:lpstr>PowerPoint Presentation</vt:lpstr>
      <vt:lpstr>Questions?</vt:lpstr>
      <vt:lpstr>Lab 6</vt:lpstr>
      <vt:lpstr>Regular expressions parser</vt:lpstr>
      <vt:lpstr>Workflow</vt:lpstr>
      <vt:lpstr>Workflow - recommendation</vt:lpstr>
      <vt:lpstr>Workflow – recommendation</vt:lpstr>
      <vt:lpstr>Questions?</vt:lpstr>
      <vt:lpstr>Questions?</vt:lpstr>
      <vt:lpstr>Lab 4 autograder</vt:lpstr>
      <vt:lpstr>Lab 4 interview – scheduler is live…</vt:lpstr>
      <vt:lpstr>ANNOUNCEMENTS</vt:lpstr>
      <vt:lpstr>L6D2 quiz</vt:lpstr>
      <vt:lpstr>Lab 7</vt:lpstr>
      <vt:lpstr>Extra credit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Lndm</dc:title>
  <dc:creator>spencer wilson</dc:creator>
  <cp:lastModifiedBy>spencer wilson</cp:lastModifiedBy>
  <cp:revision>36</cp:revision>
  <dcterms:created xsi:type="dcterms:W3CDTF">2018-05-22T21:06:51Z</dcterms:created>
  <dcterms:modified xsi:type="dcterms:W3CDTF">2018-07-20T19:35:09Z</dcterms:modified>
</cp:coreProperties>
</file>